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950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55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72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053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9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195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295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234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911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773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178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181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15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358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472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450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8EEB-0E68-422A-A3A9-29F1A340D5F7}" type="datetimeFigureOut">
              <a:rPr lang="lt-LT" smtClean="0"/>
              <a:t>2022-03-04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740A9A-5073-4B2E-81A2-BFE613416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0094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18457" y="1254036"/>
            <a:ext cx="10241280" cy="1698170"/>
          </a:xfrm>
        </p:spPr>
        <p:txBody>
          <a:bodyPr>
            <a:normAutofit/>
          </a:bodyPr>
          <a:lstStyle/>
          <a:p>
            <a:pPr algn="l"/>
            <a:r>
              <a:rPr lang="lt-LT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Saugi elgsena traukinių eismo aplinkoje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(geležinkelio stotyje, traukinyje, geležinkelio pervažoje)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953589" y="3853543"/>
            <a:ext cx="7766936" cy="1267097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Garliavos Jonučių progimnazija</a:t>
            </a:r>
            <a:endParaRPr lang="lt-L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Keliaujant traukiniu draudžiama: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3" y="1343951"/>
            <a:ext cx="9877455" cy="27055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Be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reikalo naudoti ekstremalaus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iškvietimo sistemas.</a:t>
            </a:r>
          </a:p>
          <a:p>
            <a:pPr marL="0" indent="0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Signalizacines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4" y="2873830"/>
            <a:ext cx="4720045" cy="354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39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53777" y="831668"/>
            <a:ext cx="8596668" cy="722811"/>
          </a:xfrm>
        </p:spPr>
        <p:txBody>
          <a:bodyPr>
            <a:no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Draudžiama geležinkelio stoties teritorijoje  </a:t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828799"/>
            <a:ext cx="9248502" cy="134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Žaisti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judriuosius žaidimus, kurie blaškytų aplinkinių dėmesį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2730136"/>
            <a:ext cx="4271555" cy="320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72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27463" y="1606732"/>
            <a:ext cx="867311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Būk saugus geležinkelio stotyje, </a:t>
            </a:r>
            <a:b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traukinyje,</a:t>
            </a:r>
            <a:b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geležinkelio pervažoje!</a:t>
            </a:r>
            <a:endParaRPr lang="lt-LT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86015" cy="1558834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Stačiakampiai skuba laiptais, geležiniai namai su langais. Jie veža žmones ant jų. Kas tai? 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6" y="2011680"/>
            <a:ext cx="8563428" cy="385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94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Ilgas vikšras eina kopėčiomis. Kas tai?</a:t>
            </a:r>
            <a:r>
              <a:rPr lang="lt-L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1692318"/>
            <a:ext cx="7511142" cy="422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6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16790" cy="935421"/>
          </a:xfrm>
        </p:spPr>
        <p:txBody>
          <a:bodyPr>
            <a:normAutofit fontScale="90000"/>
          </a:bodyPr>
          <a:lstStyle/>
          <a:p>
            <a:r>
              <a:rPr lang="lt-LT" dirty="0"/>
              <a:t>Rask žodžius susijusius su traukiniu ir nuspalvink.</a:t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60859"/>
              </p:ext>
            </p:extLst>
          </p:nvPr>
        </p:nvGraphicFramePr>
        <p:xfrm>
          <a:off x="677337" y="1324308"/>
          <a:ext cx="10327000" cy="496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847">
                  <a:extLst>
                    <a:ext uri="{9D8B030D-6E8A-4147-A177-3AD203B41FA5}">
                      <a16:colId xmlns:a16="http://schemas.microsoft.com/office/drawing/2014/main" val="2727971425"/>
                    </a:ext>
                  </a:extLst>
                </a:gridCol>
                <a:gridCol w="687847">
                  <a:extLst>
                    <a:ext uri="{9D8B030D-6E8A-4147-A177-3AD203B41FA5}">
                      <a16:colId xmlns:a16="http://schemas.microsoft.com/office/drawing/2014/main" val="1003518408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3537903564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2993695876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538307558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3254743354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2606472918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2587278362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4269500382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2387129822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2724321284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3970620738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1404956576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1460017682"/>
                    </a:ext>
                  </a:extLst>
                </a:gridCol>
                <a:gridCol w="688562">
                  <a:extLst>
                    <a:ext uri="{9D8B030D-6E8A-4147-A177-3AD203B41FA5}">
                      <a16:colId xmlns:a16="http://schemas.microsoft.com/office/drawing/2014/main" val="860321664"/>
                    </a:ext>
                  </a:extLst>
                </a:gridCol>
              </a:tblGrid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Ž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83396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K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J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T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U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N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P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G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D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69305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Š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V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Z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Ž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K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B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C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9061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Ė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Z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B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M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Š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N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56956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V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D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R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P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Ė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Č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Ų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J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Ų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H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J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02825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R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Ė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J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A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V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P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R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N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59451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K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V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S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77806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Y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D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V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A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K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H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D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R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4201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P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V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G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N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A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S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Ė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C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B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N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M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31475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N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F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R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M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A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C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I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N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I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R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T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67978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U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O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E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S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K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T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O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R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I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U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S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19174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lt-LT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G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F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Ž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E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N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K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L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A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I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K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>
                          <a:effectLst/>
                        </a:rPr>
                        <a:t>P</a:t>
                      </a:r>
                      <a:endParaRPr lang="lt-L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I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700" dirty="0">
                          <a:effectLst/>
                        </a:rPr>
                        <a:t>E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0" marR="642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6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Geležinkelio kelią 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galima </a:t>
            </a:r>
            <a:r>
              <a:rPr lang="lt-LT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pereiti:i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685109"/>
            <a:ext cx="8596668" cy="3500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pecialiai įrengtomis pėsčiųjų perėjomis.</a:t>
            </a:r>
          </a:p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Tuneliais.</a:t>
            </a:r>
          </a:p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Kitose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informaciniais ženklais pažymėtose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vietose.</a:t>
            </a:r>
          </a:p>
          <a:p>
            <a:pPr marL="0" indent="0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Keleivių perone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galima stovėti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96389" y="1332411"/>
            <a:ext cx="9771017" cy="229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Saugiu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atstumu nuo bėgių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nepasiektų pravažiuojančio traukinio sukeltas oro srautas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60" y="2770777"/>
            <a:ext cx="4950823" cy="371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81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51208" y="939074"/>
            <a:ext cx="8596668" cy="1320800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Įlipti </a:t>
            </a:r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vagoną ar </a:t>
            </a:r>
            <a:r>
              <a:rPr lang="lt-L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išlipti galima:</a:t>
            </a:r>
            <a:endParaRPr lang="lt-L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51208" y="1871551"/>
            <a:ext cx="7903029" cy="2403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Traukiniui </a:t>
            </a:r>
            <a:r>
              <a:rPr lang="lt-LT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visiškai </a:t>
            </a:r>
            <a:r>
              <a:rPr lang="lt-LT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sustojus.</a:t>
            </a:r>
          </a:p>
          <a:p>
            <a:pPr marL="0" indent="0">
              <a:buNone/>
            </a:pPr>
            <a:r>
              <a:rPr lang="lt-LT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t-LT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t-LT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etrukdant  </a:t>
            </a:r>
            <a:r>
              <a:rPr lang="lt-LT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kitiems keleiviams</a:t>
            </a:r>
            <a:r>
              <a:rPr lang="lt-LT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1851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33641" y="988423"/>
            <a:ext cx="9577009" cy="1320800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Geležinkelio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stotyje 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lipant laiptais ar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eskalatoriumi</a:t>
            </a: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3" y="2656978"/>
            <a:ext cx="6363547" cy="2646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Laikykitės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dešinės pusės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5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Traukinyje  </a:t>
            </a:r>
            <a:r>
              <a:rPr lang="lt-L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draudžiama:</a:t>
            </a:r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45475"/>
            <a:ext cx="9718766" cy="2599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ersisverti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vagono langus ar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duris.</a:t>
            </a:r>
          </a:p>
          <a:p>
            <a:pPr marL="0" indent="0"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Kaišioti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juos galvą, rankas,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daiktus.</a:t>
            </a:r>
          </a:p>
          <a:p>
            <a:pPr marL="0" indent="0">
              <a:buNone/>
            </a:pP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2" y="2659515"/>
            <a:ext cx="4670516" cy="350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16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380</Words>
  <Application>Microsoft Office PowerPoint</Application>
  <PresentationFormat>Plačiaekranė</PresentationFormat>
  <Paragraphs>212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Briaunota</vt:lpstr>
      <vt:lpstr>Saugi elgsena traukinių eismo aplinkoje (geležinkelio stotyje, traukinyje, geležinkelio pervažoje)</vt:lpstr>
      <vt:lpstr>Stačiakampiai skuba laiptais, geležiniai namai su langais. Jie veža žmones ant jų. Kas tai? </vt:lpstr>
      <vt:lpstr>Ilgas vikšras eina kopėčiomis. Kas tai? </vt:lpstr>
      <vt:lpstr>Rask žodžius susijusius su traukiniu ir nuspalvink. </vt:lpstr>
      <vt:lpstr>Geležinkelio kelią  galima pereiti:i</vt:lpstr>
      <vt:lpstr>Keleivių perone galima stovėti</vt:lpstr>
      <vt:lpstr>Įlipti į vagoną ar išlipti galima:</vt:lpstr>
      <vt:lpstr>Geležinkelio stotyje lipant laiptais ar eskalatoriumi</vt:lpstr>
      <vt:lpstr>Traukinyje  draudžiama: </vt:lpstr>
      <vt:lpstr>Keliaujant traukiniu draudžiama:</vt:lpstr>
      <vt:lpstr>Draudžiama geležinkelio stoties teritorijoje   </vt:lpstr>
      <vt:lpstr>Būk saugus geležinkelio stotyje,  traukinyje, geležinkelio pervažoje!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Saugi elgsena traukinių eismo aplinkoje (geležinkelio stotyje, traukinyje, geležinkelio pervažoje).</dc:title>
  <dc:creator>„Windows“ vartotojas</dc:creator>
  <cp:lastModifiedBy>Mokytoja</cp:lastModifiedBy>
  <cp:revision>16</cp:revision>
  <dcterms:created xsi:type="dcterms:W3CDTF">2022-02-28T18:57:42Z</dcterms:created>
  <dcterms:modified xsi:type="dcterms:W3CDTF">2022-03-04T09:09:30Z</dcterms:modified>
</cp:coreProperties>
</file>